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10767" r:id="rId3"/>
    <p:sldId id="1077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9764B8-E5B0-4E91-8930-D425DC39C379}" v="4" dt="2021-09-14T15:29:34.5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C8FC1BE-D17D-449A-89C0-CAF1BA927B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92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61C2-1EF9-4C7E-80D8-B1822E9F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61A3F-E2F2-49CE-8EEA-7EB9D10DA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714C9-51FE-4AF6-B722-AE9264E8C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21AAA-D7F9-4129-B412-89A10637A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E2547-462F-4673-9AF0-BEC53686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8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0DF1-C55D-410D-87E8-B803FCD2B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29741-8016-41A3-A042-EA116AC7E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F32DF-6780-4A20-A9E4-1EF58323D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C9490-59B3-4FB6-AB85-1BA6BC181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07C9B-D553-44D5-94E1-F682ACEA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8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94820-B14C-4383-8175-620D38F8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F2CCA-A82B-48A5-9144-7B800C279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E8E9D-D92D-4D5F-A48D-484BD74C1D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52272-0EDD-4F13-B429-FA04DD927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1F159-1ED2-43CB-AD0E-953B1BC7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A15BFD-E5C8-45E8-A132-C20C60F7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5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99CF1-5C9E-4123-B460-B64ADEDA9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FC13F-A848-4134-A74A-3503CDA9C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9346A-C2B3-4ADC-BB4B-D23DDF129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448BA-D99F-43FC-B697-13AE0AD00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75D1A8-BF53-481D-AE30-B645633FDD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1910EB-3484-48D6-A55F-15C19B689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82D73C-46DC-483A-BA1D-B1C1F3174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258071-B06A-4855-9AEB-28A1BE91F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33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33AC-66BC-41E1-850C-AE7D5E85B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806D4-B575-4EB1-94D1-555BE8643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FFFD3-38F1-476D-A4F0-5EE70E141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A90721-5252-403E-9375-D4F86136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4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81F63BBC-C963-45F1-9579-1FB20EEBED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594"/>
          <a:stretch/>
        </p:blipFill>
        <p:spPr>
          <a:xfrm>
            <a:off x="8204200" y="0"/>
            <a:ext cx="3987800" cy="6858000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5291663-1D76-4E8A-A7EB-3C10C84C09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898" y="23524"/>
            <a:ext cx="3838903" cy="110758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329332-C547-4804-8ACF-7DAFA71C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9C0C0D-E477-4449-A27B-6883C8A35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2D9FA-B11A-4865-B975-98AF955E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0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3200-7BEC-4A47-931A-18513239C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66C3C-F258-4C26-9224-3E44E3B42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B3869-A242-4D14-B87C-8DE9755D3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95FFB-0CE9-4443-9AD4-30CD2671D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92EB9-D18C-46B8-BFD3-10A10CF5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8B187-8745-4A5E-965D-E678A533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27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4813-C7E6-43EC-B3B4-5735B4C8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C3DFC1-D304-4161-A98E-FEB0312ED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77DAA-5CF5-4962-8B2A-4BEA4DAD9B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AA4A8-BE79-4873-B411-63E53D70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165560-EC13-4A17-A3F9-CD02035F9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3D8EB-AA32-48F4-A27A-3771D2780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8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B84B-B6FB-4996-AE2B-F1697A92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73585-BF3A-4BA9-BF77-62A24C4F9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86515-6375-455F-B4D2-1B09413B6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9270A-A793-4068-B36C-C4097EBA4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A756B-A396-4491-964D-E46870E3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41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2738CD-541B-49E2-A854-26B9A6443C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7A8BD-4A90-4416-A84E-3891D0B0E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EE50F-C484-4FCC-82B3-0832ADEBE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400A9-4228-4EAC-B153-7B2F631E8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17A2D-C39C-41E5-8F40-128C7C76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15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15;p34">
            <a:extLst>
              <a:ext uri="{FF2B5EF4-FFF2-40B4-BE49-F238E27FC236}">
                <a16:creationId xmlns:a16="http://schemas.microsoft.com/office/drawing/2014/main" id="{6695A8A4-07F2-47B8-AE68-971321689A6E}"/>
              </a:ext>
            </a:extLst>
          </p:cNvPr>
          <p:cNvSpPr/>
          <p:nvPr userDrawn="1"/>
        </p:nvSpPr>
        <p:spPr>
          <a:xfrm>
            <a:off x="-18474" y="6680200"/>
            <a:ext cx="12207240" cy="195831"/>
          </a:xfrm>
          <a:prstGeom prst="rect">
            <a:avLst/>
          </a:prstGeom>
          <a:gradFill>
            <a:gsLst>
              <a:gs pos="0">
                <a:srgbClr val="07C9DE"/>
              </a:gs>
              <a:gs pos="100000">
                <a:srgbClr val="1155C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4F17579-2BBA-48B7-961A-B65C3788BD5C}"/>
              </a:ext>
            </a:extLst>
          </p:cNvPr>
          <p:cNvSpPr txBox="1">
            <a:spLocks/>
          </p:cNvSpPr>
          <p:nvPr userDrawn="1"/>
        </p:nvSpPr>
        <p:spPr>
          <a:xfrm>
            <a:off x="175535" y="6659647"/>
            <a:ext cx="4368171" cy="2189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MY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Strictly Private &amp; Confidential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49BFE12-1E42-4907-8CF3-4AE8FAF708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32502"/>
            <a:ext cx="11275015" cy="656326"/>
          </a:xfrm>
          <a:prstGeom prst="rect">
            <a:avLst/>
          </a:prstGeom>
        </p:spPr>
        <p:txBody>
          <a:bodyPr anchor="ctr"/>
          <a:lstStyle>
            <a:lvl1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2200" b="1">
                <a:solidFill>
                  <a:srgbClr val="4372C4"/>
                </a:solidFill>
                <a:latin typeface="Bw Modelica" panose="00000600000000000000" pitchFamily="50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dirty="0"/>
              <a:t>TITLE</a:t>
            </a:r>
            <a:endParaRPr lang="en-US" dirty="0"/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5291663-1D76-4E8A-A7EB-3C10C84C09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07775" y="5845459"/>
            <a:ext cx="2884225" cy="83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5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B0948F-05A9-4204-9002-98237ED3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154DC-4082-47AD-90E1-7E8CAEC82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06094-B9CF-4904-B726-EB04E32BF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DC430-7FC9-4353-9904-0E723D7A0969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1B789-D83A-49A2-AEBD-1B560E802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80F08-04FD-4D4D-BDB4-01941AFEB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A1C3E-20D9-4BE0-BCBB-2DE20E537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3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5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617412-9572-4F05-8ACF-E3E805DEB5E3}"/>
              </a:ext>
            </a:extLst>
          </p:cNvPr>
          <p:cNvSpPr txBox="1">
            <a:spLocks/>
          </p:cNvSpPr>
          <p:nvPr/>
        </p:nvSpPr>
        <p:spPr>
          <a:xfrm>
            <a:off x="414671" y="1560312"/>
            <a:ext cx="7810171" cy="567632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w Modelica Light" panose="00000500000000000000" pitchFamily="50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E0FC9C-1B11-482F-BD3F-42F3D89F4307}"/>
              </a:ext>
            </a:extLst>
          </p:cNvPr>
          <p:cNvSpPr txBox="1">
            <a:spLocks/>
          </p:cNvSpPr>
          <p:nvPr/>
        </p:nvSpPr>
        <p:spPr>
          <a:xfrm>
            <a:off x="414670" y="2828983"/>
            <a:ext cx="7810171" cy="3606800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noAutofit/>
          </a:bodyPr>
          <a:lstStyle/>
          <a:p>
            <a:pPr marL="342900" marR="0" lvl="0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Bw Modelica Light" panose="00000500000000000000" pitchFamily="50" charset="0"/>
                <a:ea typeface="Verdana" panose="020B0604030504040204" pitchFamily="34" charset="0"/>
              </a:rPr>
              <a:t>Describe your idea/solution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Bw Modelica Light" panose="00000500000000000000" pitchFamily="50" charset="0"/>
                <a:ea typeface="Verdana" panose="020B0604030504040204" pitchFamily="34" charset="0"/>
              </a:rPr>
              <a:t>Explain why is this idea need be implemented now.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Bw Modelica Light" panose="00000500000000000000" pitchFamily="50" charset="0"/>
                <a:ea typeface="Verdana" panose="020B0604030504040204" pitchFamily="34" charset="0"/>
              </a:rPr>
              <a:t>Who and how big is the target market e.g. internal (Finance, Sales, PDD), external (fresh graduate, age, ethnic </a:t>
            </a:r>
            <a:r>
              <a:rPr lang="en-US" sz="1200" i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Bw Modelica Light" panose="00000500000000000000" pitchFamily="50" charset="0"/>
                <a:ea typeface="Verdana" panose="020B0604030504040204" pitchFamily="34" charset="0"/>
              </a:rPr>
              <a:t>etc</a:t>
            </a:r>
            <a:r>
              <a:rPr lang="en-U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Bw Modelica Light" panose="00000500000000000000" pitchFamily="50" charset="0"/>
                <a:ea typeface="Verdana" panose="020B0604030504040204" pitchFamily="34" charset="0"/>
              </a:rPr>
              <a:t>).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Bw Modelica Light" panose="00000500000000000000" pitchFamily="50" charset="0"/>
                <a:ea typeface="Verdana" panose="020B0604030504040204" pitchFamily="34" charset="0"/>
              </a:rPr>
              <a:t>Estimated resources (manpower, cost) and time needed to implement the solution.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en-US" sz="1200" i="1" dirty="0">
              <a:solidFill>
                <a:prstClr val="black">
                  <a:lumMod val="65000"/>
                  <a:lumOff val="35000"/>
                </a:prstClr>
              </a:solidFill>
              <a:latin typeface="Bw Modelica Light" panose="00000500000000000000" pitchFamily="50" charset="0"/>
              <a:ea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Bw Modelica Light" panose="00000500000000000000" pitchFamily="50" charset="0"/>
                <a:ea typeface="Verdana" panose="020B0604030504040204" pitchFamily="34" charset="0"/>
              </a:rPr>
              <a:t>Explain what is the expected outcome: e.g. reduce cost/increase revenue/improve process/improve culture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w Modelica Light" panose="00000500000000000000" pitchFamily="50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34364-8303-418D-8D13-8126AFF17917}"/>
              </a:ext>
            </a:extLst>
          </p:cNvPr>
          <p:cNvSpPr txBox="1"/>
          <p:nvPr/>
        </p:nvSpPr>
        <p:spPr>
          <a:xfrm>
            <a:off x="414672" y="1144958"/>
            <a:ext cx="73732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anose="00000600000000000000" pitchFamily="50" charset="0"/>
                <a:ea typeface="Verdana" panose="020B0604030504040204" pitchFamily="34" charset="0"/>
                <a:cs typeface="+mn-cs"/>
              </a:rPr>
              <a:t>Formulate the specific problem that you want to solve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514F62-3EFC-4F3E-B675-AC3E31E170D8}"/>
              </a:ext>
            </a:extLst>
          </p:cNvPr>
          <p:cNvSpPr txBox="1"/>
          <p:nvPr/>
        </p:nvSpPr>
        <p:spPr>
          <a:xfrm>
            <a:off x="414671" y="2372514"/>
            <a:ext cx="6707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anose="00000600000000000000" pitchFamily="50" charset="0"/>
                <a:ea typeface="Verdana" panose="020B0604030504040204" pitchFamily="34" charset="0"/>
                <a:cs typeface="+mn-cs"/>
              </a:rPr>
              <a:t>Briefly explain your ideas/solution covering these 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7E894E-48E9-49A1-9585-5F66CF0183CC}"/>
              </a:ext>
            </a:extLst>
          </p:cNvPr>
          <p:cNvSpPr txBox="1"/>
          <p:nvPr/>
        </p:nvSpPr>
        <p:spPr>
          <a:xfrm>
            <a:off x="414670" y="422217"/>
            <a:ext cx="8527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Bw Modelica" panose="00000600000000000000" pitchFamily="50" charset="0"/>
              </a:rPr>
              <a:t>TITLE OF YOUR PROBLEM STATEMENT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632DB8-5977-4552-AA5C-67B3B9FB0276}"/>
              </a:ext>
            </a:extLst>
          </p:cNvPr>
          <p:cNvSpPr/>
          <p:nvPr/>
        </p:nvSpPr>
        <p:spPr>
          <a:xfrm>
            <a:off x="8870860" y="238146"/>
            <a:ext cx="3107779" cy="1016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9184C6-B565-4909-BE8A-BBD8F636D2EC}"/>
              </a:ext>
            </a:extLst>
          </p:cNvPr>
          <p:cNvSpPr txBox="1"/>
          <p:nvPr/>
        </p:nvSpPr>
        <p:spPr>
          <a:xfrm>
            <a:off x="9543791" y="422217"/>
            <a:ext cx="1793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Bw Modelica" panose="00000600000000000000" pitchFamily="50" charset="0"/>
              </a:rPr>
              <a:t>YOUR LOGO</a:t>
            </a:r>
          </a:p>
          <a:p>
            <a:pPr algn="ctr"/>
            <a:endParaRPr lang="en-US" sz="1200" b="1" dirty="0">
              <a:solidFill>
                <a:schemeClr val="bg1">
                  <a:lumMod val="50000"/>
                </a:schemeClr>
              </a:solidFill>
              <a:latin typeface="Bw Modelica" panose="00000600000000000000" pitchFamily="50" charset="0"/>
            </a:endParaRPr>
          </a:p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Bw Modelica" panose="00000600000000000000" pitchFamily="50" charset="0"/>
              </a:rPr>
              <a:t>YOUR MOTTO</a:t>
            </a:r>
          </a:p>
        </p:txBody>
      </p:sp>
    </p:spTree>
    <p:extLst>
      <p:ext uri="{BB962C8B-B14F-4D97-AF65-F5344CB8AC3E}">
        <p14:creationId xmlns:p14="http://schemas.microsoft.com/office/powerpoint/2010/main" val="3687363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F415B0F-6721-43F1-BAF7-1C4799409A81}"/>
              </a:ext>
            </a:extLst>
          </p:cNvPr>
          <p:cNvSpPr txBox="1">
            <a:spLocks/>
          </p:cNvSpPr>
          <p:nvPr/>
        </p:nvSpPr>
        <p:spPr>
          <a:xfrm>
            <a:off x="414671" y="1826521"/>
            <a:ext cx="7850809" cy="2833709"/>
          </a:xfrm>
          <a:prstGeom prst="rect">
            <a:avLst/>
          </a:prstGeom>
          <a:solidFill>
            <a:srgbClr val="FFFFFF">
              <a:alpha val="76863"/>
            </a:srgb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w Modelica Light" panose="00000500000000000000" pitchFamily="50" charset="0"/>
                <a:ea typeface="Verdana" panose="020B0604030504040204" pitchFamily="34" charset="0"/>
                <a:cs typeface="+mn-cs"/>
              </a:rPr>
              <a:t>e.g. access to data on sales, web traffic, cost, timeline </a:t>
            </a:r>
            <a:r>
              <a:rPr kumimoji="0" lang="en-US" sz="1200" b="1" i="1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w Modelica Light" panose="00000500000000000000" pitchFamily="50" charset="0"/>
                <a:ea typeface="Verdana" panose="020B0604030504040204" pitchFamily="34" charset="0"/>
                <a:cs typeface="+mn-cs"/>
              </a:rPr>
              <a:t>etc</a:t>
            </a:r>
            <a:endParaRPr kumimoji="0" lang="en-US" sz="1200" b="1" i="1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w Modelica Light" panose="00000500000000000000" pitchFamily="50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05226E-78B7-4214-99D8-CA597F653263}"/>
              </a:ext>
            </a:extLst>
          </p:cNvPr>
          <p:cNvSpPr txBox="1"/>
          <p:nvPr/>
        </p:nvSpPr>
        <p:spPr>
          <a:xfrm>
            <a:off x="414670" y="1411169"/>
            <a:ext cx="6966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anose="00000600000000000000" pitchFamily="50" charset="0"/>
                <a:ea typeface="Verdana" panose="020B0604030504040204" pitchFamily="34" charset="0"/>
                <a:cs typeface="+mn-cs"/>
              </a:rPr>
              <a:t>Information that your team need, to prepare for the pitching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5CAABE-746D-4197-90DD-88C1215FF474}"/>
              </a:ext>
            </a:extLst>
          </p:cNvPr>
          <p:cNvSpPr txBox="1"/>
          <p:nvPr/>
        </p:nvSpPr>
        <p:spPr>
          <a:xfrm>
            <a:off x="414670" y="422217"/>
            <a:ext cx="8527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Bw Modelica" panose="00000600000000000000" pitchFamily="50" charset="0"/>
              </a:rPr>
              <a:t>TITLE OF YOUR PROBLEM STATEMENT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AE5B97-B7EB-4C78-A09E-A996AFD12909}"/>
              </a:ext>
            </a:extLst>
          </p:cNvPr>
          <p:cNvSpPr/>
          <p:nvPr/>
        </p:nvSpPr>
        <p:spPr>
          <a:xfrm>
            <a:off x="8870860" y="238146"/>
            <a:ext cx="3107779" cy="1016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BFA4A3-D5A7-4B20-8A5C-725E5449441A}"/>
              </a:ext>
            </a:extLst>
          </p:cNvPr>
          <p:cNvSpPr txBox="1"/>
          <p:nvPr/>
        </p:nvSpPr>
        <p:spPr>
          <a:xfrm>
            <a:off x="9543791" y="422217"/>
            <a:ext cx="1793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Bw Modelica" panose="00000600000000000000" pitchFamily="50" charset="0"/>
              </a:rPr>
              <a:t>YOUR LOGO</a:t>
            </a:r>
          </a:p>
          <a:p>
            <a:pPr algn="ctr"/>
            <a:endParaRPr lang="en-US" sz="1200" b="1" dirty="0">
              <a:solidFill>
                <a:schemeClr val="bg1">
                  <a:lumMod val="50000"/>
                </a:schemeClr>
              </a:solidFill>
              <a:latin typeface="Bw Modelica" panose="00000600000000000000" pitchFamily="50" charset="0"/>
            </a:endParaRPr>
          </a:p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Bw Modelica" panose="00000600000000000000" pitchFamily="50" charset="0"/>
              </a:rPr>
              <a:t>YOUR MOTTO</a:t>
            </a:r>
          </a:p>
        </p:txBody>
      </p:sp>
    </p:spTree>
    <p:extLst>
      <p:ext uri="{BB962C8B-B14F-4D97-AF65-F5344CB8AC3E}">
        <p14:creationId xmlns:p14="http://schemas.microsoft.com/office/powerpoint/2010/main" val="504519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146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Bw Modelica</vt:lpstr>
      <vt:lpstr>Bw Modelica Light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 Raswan Othman Mydin - UEMS</dc:creator>
  <cp:lastModifiedBy>Mohammad Raswan Othman Mydin - UEMS</cp:lastModifiedBy>
  <cp:revision>2</cp:revision>
  <dcterms:created xsi:type="dcterms:W3CDTF">2021-08-03T09:11:35Z</dcterms:created>
  <dcterms:modified xsi:type="dcterms:W3CDTF">2021-09-14T15:29:56Z</dcterms:modified>
</cp:coreProperties>
</file>